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95" r:id="rId5"/>
    <p:sldId id="291" r:id="rId6"/>
    <p:sldId id="369" r:id="rId7"/>
    <p:sldId id="366" r:id="rId8"/>
    <p:sldId id="367" r:id="rId9"/>
    <p:sldId id="368" r:id="rId10"/>
    <p:sldId id="313" r:id="rId11"/>
    <p:sldId id="322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12" r:id="rId38"/>
    <p:sldId id="371" r:id="rId39"/>
  </p:sldIdLst>
  <p:sldSz cx="12192000" cy="6858000"/>
  <p:notesSz cx="7010400" cy="92964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Montserrat" panose="00000500000000000000" pitchFamily="2" charset="0"/>
      <p:regular r:id="rId46"/>
      <p:bold r:id="rId47"/>
      <p:italic r:id="rId48"/>
      <p:boldItalic r:id="rId49"/>
    </p:embeddedFont>
    <p:embeddedFont>
      <p:font typeface="Montserrat SemiBold" panose="00000700000000000000" pitchFamily="2" charset="0"/>
      <p:bold r:id="rId50"/>
      <p:boldItalic r:id="rId51"/>
    </p:embeddedFont>
  </p:embeddedFontLst>
  <p:defaultTextStyle>
    <a:defPPr>
      <a:defRPr lang="es-MX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5C4F"/>
    <a:srgbClr val="BC945A"/>
    <a:srgbClr val="6E152E"/>
    <a:srgbClr val="DEC9A2"/>
    <a:srgbClr val="A42145"/>
    <a:srgbClr val="404040"/>
    <a:srgbClr val="691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3969" autoAdjust="0"/>
  </p:normalViewPr>
  <p:slideViewPr>
    <p:cSldViewPr snapToGrid="0" snapToObjects="1">
      <p:cViewPr varScale="1">
        <p:scale>
          <a:sx n="61" d="100"/>
          <a:sy n="61" d="100"/>
        </p:scale>
        <p:origin x="22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5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927D54E-8C2E-5140-8C91-3FEA4A3A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D13BB7-3677-894F-9A14-A00678783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95092CE-056A-8E4F-AA38-7AF6D4E38A72}" type="datetimeFigureOut">
              <a:rPr lang="es-MX" smtClean="0"/>
              <a:t>25/09/2023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DC28EA-8CAC-E143-B39A-5889FAF729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8C73B85-DAD0-4144-A9F5-B99516FD33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83F5F3-A0C0-064E-A21B-3D52FC9E23D3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539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A0E016B-CAC3-6B4C-90C0-D7AA6A747DA3}" type="datetimeFigureOut">
              <a:rPr lang="es-MX" smtClean="0"/>
              <a:t>25/09/2023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1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ABF3107-FFE8-3645-B89F-777090C37BF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890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5385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17212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1304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11210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46964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66020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26785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39525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66569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6015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19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39440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75910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20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99042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21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630676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22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89456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23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34887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24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01434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25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772696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26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288059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27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859338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28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86224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29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96577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36349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30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84926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31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308443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32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190810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33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529714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34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00328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35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95292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2894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67439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21222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78633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8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90254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F3107-FFE8-3645-B89F-777090C37BF5}" type="slidenum">
              <a:rPr lang="es-MX" smtClean="0"/>
              <a:t>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08689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7609FFF5-262F-BE4B-9727-825EDD3D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220" y="2013745"/>
            <a:ext cx="1146556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0" i="0">
                <a:solidFill>
                  <a:srgbClr val="245C4F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  <a:br>
              <a:rPr lang="es-ES" dirty="0"/>
            </a:br>
            <a:r>
              <a:rPr lang="es-ES" dirty="0"/>
              <a:t>LOREM IPSUM</a:t>
            </a:r>
            <a:endParaRPr lang="es-MX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37BDC73D-88AC-3D46-B0FC-8933DC5B58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220" y="3518693"/>
            <a:ext cx="11465560" cy="11379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BC945A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s-ES" dirty="0"/>
              <a:t>LOREM IPSUM</a:t>
            </a:r>
          </a:p>
        </p:txBody>
      </p:sp>
      <p:pic>
        <p:nvPicPr>
          <p:cNvPr id="8" name="7 Imag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0" y="5372852"/>
            <a:ext cx="5380537" cy="11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87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245C4F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pic>
        <p:nvPicPr>
          <p:cNvPr id="12" name="11 Imag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142" y="206646"/>
            <a:ext cx="3317935" cy="68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3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245C4F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  <p:pic>
        <p:nvPicPr>
          <p:cNvPr id="15" name="14 Imag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142" y="206646"/>
            <a:ext cx="3317935" cy="68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59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245C4F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13 Imag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20" y="5238624"/>
            <a:ext cx="4466161" cy="92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91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ido con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5824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5D9DB7-F1B2-3941-8B03-1576108D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25/09/2023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95825-735B-B840-9E9D-D85D60F4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711505-64F3-3849-8F5B-1CE6842C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102310E-A4CF-E948-B792-8AFA51838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8397" y="3148034"/>
            <a:ext cx="10126721" cy="5619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solidFill>
                  <a:srgbClr val="DEC9A2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497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A5DCD591-614A-7548-8788-7FD7534F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560" y="996581"/>
            <a:ext cx="5720080" cy="285273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33049571-67D9-7C4A-95BE-A79441445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62B8DF0E-90BF-EC4E-8934-156187A1162F}" type="datetimeFigureOut">
              <a:rPr lang="es-MX" smtClean="0"/>
              <a:t>25/09/2023</a:t>
            </a:fld>
            <a:endParaRPr lang="es-MX" dirty="0"/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4666AA57-9D0D-3640-9528-8B3DEDC6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FB13A88-D95D-D640-A28D-F449DDA4C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3897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2AFEB7-75D0-BE47-81B9-4E56BC1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DF0E-90BF-EC4E-8934-156187A1162F}" type="datetimeFigureOut">
              <a:rPr lang="es-MX" smtClean="0"/>
              <a:t>25/09/2023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F20D03-13BE-A948-A10F-E6525E78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5EE-81CC-6D43-8FD4-29ED2886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0920309-05E5-DF4A-9915-FBFC0ED1E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4707"/>
            <a:ext cx="10521951" cy="18060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 i="0">
                <a:solidFill>
                  <a:srgbClr val="6E152E"/>
                </a:solidFill>
                <a:latin typeface="Montserrat SemiBold" pitchFamily="2" charset="77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B691BD6-0D46-9E42-AE79-4D3615065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956561"/>
            <a:ext cx="10515600" cy="22080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Editar los estilos de texto del patrón
Segundo nivel
Tercer nivel
Cuarto nivel
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42489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CB96C-1C06-3B44-8615-D726F4477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DF0E-90BF-EC4E-8934-156187A1162F}" type="datetimeFigureOut">
              <a:rPr lang="es-MX" smtClean="0"/>
              <a:t>25/09/2023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3D1A4B-ADA7-7043-82FA-F7032EB1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2CF53-648D-B74F-A473-B4CC8BB23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739B-ACC7-1A4E-906B-A9546BA1AB75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2847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6" r:id="rId2"/>
    <p:sldLayoutId id="2147483675" r:id="rId3"/>
    <p:sldLayoutId id="2147483674" r:id="rId4"/>
    <p:sldLayoutId id="2147483677" r:id="rId5"/>
    <p:sldLayoutId id="2147483673" r:id="rId6"/>
    <p:sldLayoutId id="2147483664" r:id="rId7"/>
    <p:sldLayoutId id="2147483651" r:id="rId8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3839E-42C7-C646-B6FF-4197C874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20" y="1954913"/>
            <a:ext cx="11465560" cy="1340070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Tratamiento farmacológico y biológico en personas que viven con diabetes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30C26F-05D6-3E42-AC4F-B7CE78B0F1E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es-MX" sz="2400" dirty="0"/>
              <a:t>2022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D71E830-483B-0E4D-858C-7DCA1263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261" y="4966255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22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0.1% 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Humana Intermedia (3,801)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Rápida (68)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0.2% Insulina Glargina (5,601)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LISPRO (989)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33.8% Terapia Dual (1’084,993)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Linagliptina</a:t>
            </a:r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0.0 % Glibenclamida (1,498)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Pioglitazona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(1,510)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0.1%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(1,806)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Glimepirida (5)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(2)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Acarbosa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(314)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Vildagliptina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04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1" algn="just"/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0.2% 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Humana Intermedia (5,116)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Regular (1)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Rápida (102)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0.3% Insulina Glargina (8,430)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LISPRO (1,381)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33.8% Terapia Dual (1’084,993)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Dapagliflozina</a:t>
            </a:r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Glibenclamida (1,569)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Pioglitazona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(1,225)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Glimepirida (6)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Acarbosa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(217)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Vildagliptina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(2)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523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1" algn="just"/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0.1% 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Humana Intermedia (2,784)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Regular (4)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Rápida (57)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Glargina (1,008)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LISPRO (110)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Aspártica (1)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33.8% Terapia Dual (1’084,993)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Glibenclamida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0.1%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Pioglitazona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(4,217)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Glimepirida (1)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0.2%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Acarbosa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(6,338)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65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1" algn="just"/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0.2% 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Humana Intermedia (6,211)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Rápida (120)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0.3% Insulina Glargina (8,464)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0.1% Insulina LISPRO (2,619)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33.8% Terapia Dual (1’084,993)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Pioglitazona</a:t>
            </a:r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Glimepirida (11)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Acarbosa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(937)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Vildagliptina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(2)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10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1" algn="just"/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0.1% 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Humana Intermedia (3,006)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Rápida (45)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Glargina (1,087)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LISPRO (223)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33.8% Terapia Dual (1’084,993)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Acarbosa</a:t>
            </a:r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Glimepirida (3)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922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Regular (256)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0.5% Insulina Humana Rápida (17,307)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Glargina (1,411)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LISPRO (1,579)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33.8% Terapia Dual (1’084,993)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Humana Intermedia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Glimepirida (2)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0.1%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Acarbosa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(3,006)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52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1" algn="just"/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Regular (73)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0.1% Insulina Humana Rápida (3,341)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0.4% Insulina LISPRO (5,990)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33.8% Terapia Dual (1’084,993)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Glargina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Glimepirida (8)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(4)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Rosiglitazona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Lixisenatida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Vildagliptina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184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33.8% Terapia Dual (1’084,993)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Humana Rápida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Regular (2)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0.4% Insulina LISPRO (276)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210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1" algn="just"/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Regular (11)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Determir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33.8% Terapia Dual (1’084,993)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</a:t>
            </a: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Lispro</a:t>
            </a:r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Glimepirida (1)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Alogliptina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937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1" algn="just"/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1.2% 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Humana Intermedia (38,289)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Regular (18)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Rápida (859)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0.9% Insulina Glargina (28,467)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0.2% Insulina LISPRO (7,016)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Determir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(4)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11.3% Terapia Triple (363,630)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Metformina / </a:t>
            </a: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Sitagliptina</a:t>
            </a:r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0.8% Glibenclamida (27,267)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0.3%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Pioglitazona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(10,611)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0.3%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(9,201)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0.1%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Linagliptina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(2,260)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Glimepirida (17)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(3)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0.2%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Acarbosa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(5,030)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97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6604BA5E-DB1D-3C4F-8152-9FCEEAD14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BDCC4F5-A540-90EA-333C-0D8D8A3039AE}"/>
              </a:ext>
            </a:extLst>
          </p:cNvPr>
          <p:cNvSpPr txBox="1">
            <a:spLocks/>
          </p:cNvSpPr>
          <p:nvPr/>
        </p:nvSpPr>
        <p:spPr>
          <a:xfrm>
            <a:off x="237711" y="1918046"/>
            <a:ext cx="11488123" cy="3189981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Sin medicamentos: 431,992 (13.5%)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Monoterapia: 1’255,661 (39.2%)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Terapia Dual:  1’084,993 (33.8%)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Terapia Triple: 363,630 (11.3%)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Mas de 3 medicamentos: 70,180 (2.2%)</a:t>
            </a:r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B62164C0-94CC-9706-A5EB-5D6B07F64F0C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E14A84-05F4-22BF-164B-5382FA1A0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346" y="2095592"/>
            <a:ext cx="5638998" cy="349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36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0.3% 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Humana Intermedia (9,580)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Rápida (144)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0.4% Insulina Glargina (14,503)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LISPRO (2,276)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11.3% Terapia Triple (363,630)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Metformina / </a:t>
            </a: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Linagliptina</a:t>
            </a:r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0.3% Glibenclamida (10,102)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0.2%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Pioglitazona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(5,435)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0.2%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(8,094)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Glimepirida (7)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(5)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Acarbosa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(656)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49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1" algn="just"/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0.2% 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Humana Intermedia (5,703)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Rápida (106)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0.2% Insulina Glargina (7,597)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LISPRO (1,593)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Degludec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11.3% Terapia Triple (363,630)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Metformina / </a:t>
            </a: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Dapagliflozina</a:t>
            </a:r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0.2% Glibenclamida (5,140)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Pioglitazona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(1,430)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Glimepirida (6)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Acarbosa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(271)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405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1" algn="just"/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0.2% 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Humana Intermedia (5,942)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Rápida (155)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0.1% Insulina Glargina (2,510)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LISPRO (302)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11.3% Terapia Triple (363,630)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Metformina / Glibenclamida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0.3%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Pioglitazona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(10,134)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Glimepirida (4)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(2)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0.6%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Acarbosa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(19,096)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Vildagliptina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(2)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109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1" algn="just"/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0.2% 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Humana Intermedia (5,392)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Regular (3)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Rápida (109)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0.2% Insulina Glargina (6,459)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0.1% Insulina LISPRO (2,773)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11.3% Terapia Triple (363,630)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Metformina / </a:t>
            </a: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Pioglitazona</a:t>
            </a:r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Glimepirida (2)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Acarbosa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(1,150)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Vildagliptina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094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1" algn="just"/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0.1% 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Humana Intermedia (3,754)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Rápida (67)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Glargina (1,261)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LISPRO (300)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11.3% Terapia Triple (363,630)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Metformina / </a:t>
            </a: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Acarbosa</a:t>
            </a:r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Glimepirida (2)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053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Regular (410)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0.7% Insulina Humana Rápida (23,313)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Glargina (1,345)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LISPRO (1,652)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11.3% Terapia Triple (363,630)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Metformina / Insulina Humana Intermedia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Glimepirida (3)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(3)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707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1" algn="just"/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Regular (62)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0.1% Insulina Humana Rápida (2,724)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0.1% Insulina LISPRO (3,229)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11.3% Terapia Triple (363,630)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Metformina / Insulina Glargina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Glimepirida (3)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(5)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Vildagliptina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126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11.3% Terapia Triple (363,630)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Metformina / Insulina Humana Rápida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Regular (7)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LISPRO (243)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584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1" algn="just"/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Regular (15)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11.3% Terapia Triple (363,630)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Metformina / Insulina </a:t>
            </a: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Lispro</a:t>
            </a:r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Glimepirida (1)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11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1" algn="just"/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Humana Intermedia (141)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Rápida (1)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Glargina (112)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LISPRO (27)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11.3% Terapia Triple (363,630)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Glibenclamida / </a:t>
            </a: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Pioglitazona</a:t>
            </a:r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Sitagliptina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(214)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(148)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Linagliptina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(160)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Acarbosa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(468)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283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6604BA5E-DB1D-3C4F-8152-9FCEEAD14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BDCC4F5-A540-90EA-333C-0D8D8A3039AE}"/>
              </a:ext>
            </a:extLst>
          </p:cNvPr>
          <p:cNvSpPr txBox="1">
            <a:spLocks/>
          </p:cNvSpPr>
          <p:nvPr/>
        </p:nvSpPr>
        <p:spPr>
          <a:xfrm>
            <a:off x="3327757" y="1823450"/>
            <a:ext cx="6888303" cy="4640409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Sin medicamentos: 431,992 (13.5%)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Mas de 3 medicamentos: 70,180 (2.2%)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Inconsistencias de prescripción 61,993 (1.9%)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Doble </a:t>
            </a:r>
            <a:r>
              <a:rPr lang="es-MX" sz="14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(combinación monodosis y otro con la misma sal)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Metformina 56,072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4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Sitagliptina</a:t>
            </a:r>
            <a:r>
              <a:rPr lang="es-MX" sz="14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4,766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4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Linagliptina</a:t>
            </a:r>
            <a:r>
              <a:rPr lang="es-MX" sz="14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1,106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4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Vildagliptina</a:t>
            </a:r>
            <a:r>
              <a:rPr lang="es-MX" sz="14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30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Familia </a:t>
            </a:r>
            <a:r>
              <a:rPr lang="es-MX" sz="14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(se le recetaron las dos sales al mismo tiempo)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4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Empagliflozina</a:t>
            </a:r>
            <a:r>
              <a:rPr lang="es-MX" sz="14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/</a:t>
            </a:r>
            <a:r>
              <a:rPr lang="es-MX" sz="14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Dapagliflozina</a:t>
            </a:r>
            <a:r>
              <a:rPr lang="es-MX" sz="14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9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4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Glibenclamida/Glimepirida 10</a:t>
            </a:r>
          </a:p>
          <a:p>
            <a:pPr marL="800089" lvl="1" indent="-342900" algn="just">
              <a:buFont typeface="Wingdings" panose="05000000000000000000" pitchFamily="2" charset="2"/>
              <a:buChar char="Ø"/>
            </a:pPr>
            <a:endParaRPr lang="es-MX" sz="13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B62164C0-94CC-9706-A5EB-5D6B07F64F0C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Observaciones 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19AC8D5-5BC2-5C8D-EEA7-407B5AC3DB69}"/>
              </a:ext>
            </a:extLst>
          </p:cNvPr>
          <p:cNvSpPr txBox="1"/>
          <p:nvPr/>
        </p:nvSpPr>
        <p:spPr>
          <a:xfrm>
            <a:off x="551793" y="6684579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* </a:t>
            </a:r>
          </a:p>
        </p:txBody>
      </p:sp>
    </p:spTree>
    <p:extLst>
      <p:ext uri="{BB962C8B-B14F-4D97-AF65-F5344CB8AC3E}">
        <p14:creationId xmlns:p14="http://schemas.microsoft.com/office/powerpoint/2010/main" val="241906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1" algn="just"/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Humana Intermedia (82)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Rápida (1)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Glargina (106)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LISPRO (14)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11.3% Terapia Triple (363,630)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Sitagliptina</a:t>
            </a: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/ </a:t>
            </a: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Linagliptina</a:t>
            </a:r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Glibenclamida (31)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Pioglitazona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(32)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(36)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Acarbosa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(6)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Vildagliptina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297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1" algn="just"/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Regular (6)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Rápida (129)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LISPRO (76)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6500034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11.3% Terapia Triple (363,630)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Humana Intermedia / Insulina Glargina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Sitagliptina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(99)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Glibenclamida (25)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Pioglitazona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(167)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(119)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Linagliptina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(89)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Acarbosa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(26)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627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1" algn="just"/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Regular (9)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Rápida (909)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LISPRO (127)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623202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11.3% Terapia Triple (363,630)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Humana Intermedia / </a:t>
            </a: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Dapagliflozina</a:t>
            </a:r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Sitagliptina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(182)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Glibenclamida (53)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Pioglitazona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(213)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Linagliptina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(270)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Acarbosa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(36)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Vildagliptina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601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1" algn="just"/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Regular (5)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LISPRO (90)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7177952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11.3% Terapia Triple (363,630)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Humana Intermedia / Insulina Humana Rápida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Sitagliptina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(846)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Glibenclamida (182)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Pioglitazona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(832)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Linagliptina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(457)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Acarbosa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(360)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28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08BA3F5-3F0E-9540-B6C2-4BCD708D4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397" y="2950813"/>
            <a:ext cx="10126721" cy="56193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MX" sz="3600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627664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6604BA5E-DB1D-3C4F-8152-9FCEEAD14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texto 3">
            <a:extLst>
              <a:ext uri="{FF2B5EF4-FFF2-40B4-BE49-F238E27FC236}">
                <a16:creationId xmlns:a16="http://schemas.microsoft.com/office/drawing/2014/main" id="{E83256F9-3AD5-4559-1A57-7E0755CCFFB8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Estimación de medicamentos: Prueba Piloto (tres meses)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61EE5F-6985-ED72-8BB0-076274E7A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588" y="1621768"/>
            <a:ext cx="7813025" cy="471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25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6604BA5E-DB1D-3C4F-8152-9FCEEAD14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B62164C0-94CC-9706-A5EB-5D6B07F64F0C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 y tienen HbA1c: 694,065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C27E3A-7938-57D2-8F8C-F23D0D8EB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221" y="2515585"/>
            <a:ext cx="9253983" cy="208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1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6604BA5E-DB1D-3C4F-8152-9FCEEAD14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texto 3">
            <a:extLst>
              <a:ext uri="{FF2B5EF4-FFF2-40B4-BE49-F238E27FC236}">
                <a16:creationId xmlns:a16="http://schemas.microsoft.com/office/drawing/2014/main" id="{E83256F9-3AD5-4559-1A57-7E0755CCFFB8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A92ADCB-161C-7343-42F9-C70CA5BE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474" y="1479002"/>
            <a:ext cx="84391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64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6604BA5E-DB1D-3C4F-8152-9FCEEAD14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texto 3">
            <a:extLst>
              <a:ext uri="{FF2B5EF4-FFF2-40B4-BE49-F238E27FC236}">
                <a16:creationId xmlns:a16="http://schemas.microsoft.com/office/drawing/2014/main" id="{E83256F9-3AD5-4559-1A57-7E0755CCFFB8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F7297A-C20E-F29E-8F3B-641203F51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11" y="1510534"/>
            <a:ext cx="84391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7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5BDCC4F5-A540-90EA-333C-0D8D8A3039AE}"/>
              </a:ext>
            </a:extLst>
          </p:cNvPr>
          <p:cNvSpPr txBox="1">
            <a:spLocks/>
          </p:cNvSpPr>
          <p:nvPr/>
        </p:nvSpPr>
        <p:spPr>
          <a:xfrm>
            <a:off x="476196" y="2243779"/>
            <a:ext cx="5595530" cy="317421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39.2% Monoterapia (1’255,661)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8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28.0%, Metformina (897,056)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2.0 % Glibenclamida (65,124)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0.6% </a:t>
            </a: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Pioglitazona</a:t>
            </a: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(19,544)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0.6% </a:t>
            </a: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Dapagliflozina</a:t>
            </a: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(19,145)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0.6%, </a:t>
            </a: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Sitagliptina</a:t>
            </a: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(18,869)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0.5% </a:t>
            </a: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Linagliptina</a:t>
            </a: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(16,354)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0.3% </a:t>
            </a:r>
            <a:r>
              <a:rPr lang="es-MX" sz="17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Acarbosa</a:t>
            </a:r>
            <a:r>
              <a:rPr lang="es-MX" sz="17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(10,784)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endParaRPr lang="es-MX" sz="8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15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texto 3">
            <a:extLst>
              <a:ext uri="{FF2B5EF4-FFF2-40B4-BE49-F238E27FC236}">
                <a16:creationId xmlns:a16="http://schemas.microsoft.com/office/drawing/2014/main" id="{1511F7A7-C2A8-B6BE-F303-4D5BB495CB61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0157DD8-5D69-F6D2-5737-80B0CFA247C4}"/>
              </a:ext>
            </a:extLst>
          </p:cNvPr>
          <p:cNvSpPr txBox="1">
            <a:spLocks/>
          </p:cNvSpPr>
          <p:nvPr/>
        </p:nvSpPr>
        <p:spPr>
          <a:xfrm>
            <a:off x="5954726" y="2422550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9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3.7% </a:t>
            </a: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Humana Intermedia (119,686)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Regular (29)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0.1% Insulina Humana Rápida (2,925)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2.4% Insulina Glargina (76,126)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0.3% Insulina LISPRO (9,963)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</a:t>
            </a: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Determir</a:t>
            </a: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(3)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Aspártica (0)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</a:t>
            </a: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Glulisina</a:t>
            </a: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0.1% Insulina </a:t>
            </a: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Degludec</a:t>
            </a: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(2)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12330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1" algn="just"/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5.4% 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Humana Intermedia (172,325)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Regular (53)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0.1% Insulina Humana Rápida (2,920)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2.5% Insulina Glargina (79,120)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0.4% Insulina LISPRO (13,557)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Determir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(3)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Aspártica (1)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Glulisina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Degludec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33.8% Terapia Dual (1’084,993)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Metformina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11.5% Glibenclamida (368,383)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0.9%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Pioglitazona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(28,776)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(32,856)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5.1%,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Sitagliptina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(163,652)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1.4%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Linagliptina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(45,717)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Glimepirida (113)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(11)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0.5%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Acarbosa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(16,277)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Vildagliptina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(3)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634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A7C9552B-90DE-AD4F-7414-5AD4AD5F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4" y="0"/>
            <a:ext cx="9105938" cy="952415"/>
          </a:xfrm>
        </p:spPr>
        <p:txBody>
          <a:bodyPr>
            <a:noAutofit/>
          </a:bodyPr>
          <a:lstStyle/>
          <a:p>
            <a:pPr algn="l"/>
            <a:r>
              <a:rPr lang="es-MX" sz="3200" dirty="0"/>
              <a:t>Tratamiento farmacológico y biológico en personas que viven con Diabetes</a:t>
            </a:r>
            <a:endParaRPr lang="es-MX" sz="3200" dirty="0">
              <a:solidFill>
                <a:srgbClr val="245C4F"/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3AB67174-54CC-9A33-55BC-E2C487200008}"/>
              </a:ext>
            </a:extLst>
          </p:cNvPr>
          <p:cNvSpPr txBox="1">
            <a:spLocks/>
          </p:cNvSpPr>
          <p:nvPr/>
        </p:nvSpPr>
        <p:spPr>
          <a:xfrm>
            <a:off x="5954726" y="1918046"/>
            <a:ext cx="6121660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endParaRPr lang="es-MX" sz="21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7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0.2% 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Insulina Humana Intermedia (6,185)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Humana Regular (134)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0.2% Insulina Glargina (5,033)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LISPRO (1,117)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Insulina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Determir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4C7B63-6084-87D3-5FA1-A6657D8E2E79}"/>
              </a:ext>
            </a:extLst>
          </p:cNvPr>
          <p:cNvSpPr txBox="1">
            <a:spLocks/>
          </p:cNvSpPr>
          <p:nvPr/>
        </p:nvSpPr>
        <p:spPr>
          <a:xfrm>
            <a:off x="342200" y="1918046"/>
            <a:ext cx="5770181" cy="4939954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MX" sz="21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33.8% Terapia Dual (1’084,993)</a:t>
            </a:r>
          </a:p>
          <a:p>
            <a:pPr marL="800089" lvl="1" indent="-342900" algn="just">
              <a:buFont typeface="Wingdings" panose="05000000000000000000" pitchFamily="2" charset="2"/>
              <a:buChar char="v"/>
            </a:pPr>
            <a:r>
              <a:rPr lang="es-MX" sz="17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Sitagliptina</a:t>
            </a:r>
            <a:endParaRPr lang="es-MX" sz="1700" dirty="0">
              <a:solidFill>
                <a:schemeClr val="tx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0.1% Glibenclamida (2,676)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Pioglitazona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(1,750)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(1,220)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Linagliptina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(414)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Glimepirida (5)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Empagliflozina</a:t>
            </a:r>
            <a:r>
              <a:rPr lang="es-MX" sz="1500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(2)</a:t>
            </a:r>
          </a:p>
          <a:p>
            <a:pPr marL="1257277" lvl="2" indent="-342900" algn="just">
              <a:buFont typeface="Wingdings" panose="05000000000000000000" pitchFamily="2" charset="2"/>
              <a:buChar char="ü"/>
            </a:pP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0.0% </a:t>
            </a:r>
            <a:r>
              <a:rPr lang="es-MX" sz="1500" dirty="0" err="1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Acarbosa</a:t>
            </a:r>
            <a:r>
              <a:rPr lang="es-MX" sz="1500" dirty="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(786)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D8B617-8A28-A824-53B9-CB4E1C1BBC4F}"/>
              </a:ext>
            </a:extLst>
          </p:cNvPr>
          <p:cNvSpPr txBox="1">
            <a:spLocks/>
          </p:cNvSpPr>
          <p:nvPr/>
        </p:nvSpPr>
        <p:spPr>
          <a:xfrm>
            <a:off x="0" y="1069863"/>
            <a:ext cx="12192000" cy="55190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400" dirty="0">
                <a:solidFill>
                  <a:srgbClr val="BC945A"/>
                </a:solidFill>
                <a:latin typeface="Montserrat SemiBold" panose="00000700000000000000" pitchFamily="2" charset="0"/>
              </a:rPr>
              <a:t>PVD y asistieron con el Médico Familiar: 3’206,456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MX" sz="2400" dirty="0">
              <a:solidFill>
                <a:srgbClr val="BC945A"/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240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6FD03E494956F4E9A1D342D76580B0A" ma:contentTypeVersion="1" ma:contentTypeDescription="Crear nuevo documento." ma:contentTypeScope="" ma:versionID="3d3e1c2ac676938f0249d38581db97c6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0fa58ab6bdef439119b64b6b50b7cac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Fecha de inicio programada" ma:description="Fecha de inicio programada es una columna del sitio que crea la característica Publicación. Se usa para especificar la fecha y la hora a la que esta página se presentará por primera vez a los visitantes del sitio." ma:hidden="true" ma:internalName="PublishingStartDate">
      <xsd:simpleType>
        <xsd:restriction base="dms:Unknown"/>
      </xsd:simpleType>
    </xsd:element>
    <xsd:element name="PublishingExpirationDate" ma:index="9" nillable="true" ma:displayName="Fecha de finalización programada" ma:description="Fecha de finalización programada es una columna del sitio que crea la característica Publicación. Se usa para especificar la fecha y la hora a la que esta página dejará de presentarse a los visitantes del sitio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90C397-2176-49F6-9460-76229948D6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BADC01-6C70-4E06-9068-898383B8F85C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F1FA2C1-FBFC-4DA3-BB32-92373BDB5A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13106</TotalTime>
  <Words>2557</Words>
  <Application>Microsoft Office PowerPoint</Application>
  <PresentationFormat>Panorámica</PresentationFormat>
  <Paragraphs>451</Paragraphs>
  <Slides>35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1" baseType="lpstr">
      <vt:lpstr>Arial</vt:lpstr>
      <vt:lpstr>Montserrat SemiBold</vt:lpstr>
      <vt:lpstr>Montserrat</vt:lpstr>
      <vt:lpstr>Calibri</vt:lpstr>
      <vt:lpstr>Wingdings</vt:lpstr>
      <vt:lpstr>Tema de Office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Tratamiento farmacológico y biológico en personas que viven con Diabetes</vt:lpstr>
      <vt:lpstr>Presentación de PowerPoint</vt:lpstr>
      <vt:lpstr>Tratamiento farmacológico y biológico en personas que viven con Diabetes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525543934870</cp:lastModifiedBy>
  <cp:revision>398</cp:revision>
  <cp:lastPrinted>2023-09-25T16:06:30Z</cp:lastPrinted>
  <dcterms:created xsi:type="dcterms:W3CDTF">2018-12-04T03:27:02Z</dcterms:created>
  <dcterms:modified xsi:type="dcterms:W3CDTF">2023-09-25T23:59:47Z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0x01010046FD03E494956F4E9A1D342D76580B0A</vt:lpwstr>
  </property>
</Properties>
</file>